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8288000" cy="10287000"/>
  <p:notesSz cx="6858000" cy="9144000"/>
  <p:embeddedFontLst>
    <p:embeddedFont>
      <p:font typeface="Gill Sans Nova" panose="020B06020201040202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451F7-6358-418C-ADB2-149A23172D33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B2BD6-36BD-4DFE-895F-81791DB967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28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Poista tämä dia, jos elämyksenne on vain ruotsinkielinen.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2BD6-36BD-4DFE-895F-81791DB9677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8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Poista tämä dia, jos elämyksenne on vain suomenkielinen.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2BD6-36BD-4DFE-895F-81791DB9677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53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Käytä tätä diaa, jos elämyksenne on kaksikielinen. Poista tämä dia, jos elämyksenne on vain joko suomen- tai ruotsinkielinen.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2BD6-36BD-4DFE-895F-81791DB9677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6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Kaikilla tulee olla Taidetestaajat-vierailuilla turvallinen olo. Kaikenlainen kiusaaminen, häirintä ja syrjintä on kiellettyä niin kanssakokijoita kuin taiteilijoitakin kohtaan.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2BD6-36BD-4DFE-895F-81791DB9677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57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B2BD6-36BD-4DFE-895F-81791DB9677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92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0850" y="-1699312"/>
            <a:ext cx="12148150" cy="11986312"/>
          </a:xfrm>
          <a:custGeom>
            <a:avLst/>
            <a:gdLst/>
            <a:ahLst/>
            <a:cxnLst/>
            <a:rect l="l" t="t" r="r" b="b"/>
            <a:pathLst>
              <a:path w="11986312" h="11986312">
                <a:moveTo>
                  <a:pt x="0" y="0"/>
                </a:moveTo>
                <a:lnTo>
                  <a:pt x="11986311" y="0"/>
                </a:lnTo>
                <a:lnTo>
                  <a:pt x="11986311" y="11986312"/>
                </a:lnTo>
                <a:lnTo>
                  <a:pt x="0" y="11986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 dirty="0"/>
          </a:p>
        </p:txBody>
      </p:sp>
      <p:grpSp>
        <p:nvGrpSpPr>
          <p:cNvPr id="3" name="Group 3"/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6119" y="5943684"/>
            <a:ext cx="3511881" cy="4343316"/>
          </a:xfrm>
          <a:custGeom>
            <a:avLst/>
            <a:gdLst/>
            <a:ahLst/>
            <a:cxnLst/>
            <a:rect l="l" t="t" r="r" b="b"/>
            <a:pathLst>
              <a:path w="3511881" h="4343316">
                <a:moveTo>
                  <a:pt x="0" y="0"/>
                </a:moveTo>
                <a:lnTo>
                  <a:pt x="3511881" y="0"/>
                </a:lnTo>
                <a:lnTo>
                  <a:pt x="3511881" y="4343316"/>
                </a:lnTo>
                <a:lnTo>
                  <a:pt x="0" y="434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381000" y="319540"/>
            <a:ext cx="1762571" cy="1547360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4"/>
                </a:lnTo>
                <a:lnTo>
                  <a:pt x="0" y="1389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075733" y="3133179"/>
            <a:ext cx="13747419" cy="361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5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Mistä</a:t>
            </a:r>
            <a:r>
              <a:rPr lang="en-US" sz="45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on </a:t>
            </a:r>
            <a:r>
              <a:rPr lang="en-US" sz="45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kyse</a:t>
            </a:r>
            <a:r>
              <a:rPr lang="en-US" sz="45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?</a:t>
            </a:r>
          </a:p>
          <a:p>
            <a:pPr algn="l">
              <a:lnSpc>
                <a:spcPts val="5472"/>
              </a:lnSpc>
            </a:pP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Kerro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tässä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parilla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lauseella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mistä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koettavassa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elämyksessä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kyse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Esim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“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Piippolan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vaarin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talo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komediallinen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näytelmä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maatilan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elämästä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Näytelmässä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käsitellään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eläinten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tunteita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Piippolan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vaarin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lapsuusmuistoja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99669" y="885825"/>
            <a:ext cx="10088662" cy="247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60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TERVETULOA </a:t>
            </a:r>
            <a:r>
              <a:rPr lang="en-US" sz="60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ELÄMYKSEN NIMI TÄHÄN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B325269D-0F18-B263-FA4E-5C9E733FC566}"/>
              </a:ext>
            </a:extLst>
          </p:cNvPr>
          <p:cNvSpPr/>
          <p:nvPr/>
        </p:nvSpPr>
        <p:spPr>
          <a:xfrm rot="727898">
            <a:off x="15766692" y="180374"/>
            <a:ext cx="2275924" cy="1851910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4EE49-073B-6C19-48BB-23A1F5424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CF42387-1FDE-BA90-BC27-DF437C7C61F4}"/>
              </a:ext>
            </a:extLst>
          </p:cNvPr>
          <p:cNvSpPr/>
          <p:nvPr/>
        </p:nvSpPr>
        <p:spPr>
          <a:xfrm>
            <a:off x="14776119" y="5943684"/>
            <a:ext cx="3511881" cy="4343316"/>
          </a:xfrm>
          <a:custGeom>
            <a:avLst/>
            <a:gdLst/>
            <a:ahLst/>
            <a:cxnLst/>
            <a:rect l="l" t="t" r="r" b="b"/>
            <a:pathLst>
              <a:path w="3511881" h="4343316">
                <a:moveTo>
                  <a:pt x="0" y="0"/>
                </a:moveTo>
                <a:lnTo>
                  <a:pt x="3511881" y="0"/>
                </a:lnTo>
                <a:lnTo>
                  <a:pt x="3511881" y="4343316"/>
                </a:lnTo>
                <a:lnTo>
                  <a:pt x="0" y="434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C8B4368-6A8B-E8EA-486F-DF4B8F7AE462}"/>
              </a:ext>
            </a:extLst>
          </p:cNvPr>
          <p:cNvSpPr/>
          <p:nvPr/>
        </p:nvSpPr>
        <p:spPr>
          <a:xfrm>
            <a:off x="381000" y="319540"/>
            <a:ext cx="1762571" cy="1547360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4"/>
                </a:lnTo>
                <a:lnTo>
                  <a:pt x="0" y="1389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BB874EE-86C9-5E02-C7E3-CC86D92718F0}"/>
              </a:ext>
            </a:extLst>
          </p:cNvPr>
          <p:cNvSpPr txBox="1"/>
          <p:nvPr/>
        </p:nvSpPr>
        <p:spPr>
          <a:xfrm>
            <a:off x="1075733" y="3133179"/>
            <a:ext cx="13747419" cy="361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5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Vad </a:t>
            </a:r>
            <a:r>
              <a:rPr lang="en-US" sz="45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är</a:t>
            </a:r>
            <a:r>
              <a:rPr lang="en-US" sz="45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det </a:t>
            </a:r>
            <a:r>
              <a:rPr lang="en-US" sz="45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frågan</a:t>
            </a:r>
            <a:r>
              <a:rPr lang="en-US" sz="45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om?</a:t>
            </a:r>
          </a:p>
          <a:p>
            <a:pPr algn="l">
              <a:lnSpc>
                <a:spcPts val="5472"/>
              </a:lnSpc>
            </a:pP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Berätta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här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med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några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meningar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vad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upplevelsens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handlar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om.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Tex. “Per Olssons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bonnagård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komisk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pjäs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om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livet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på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bondgård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Pjäsen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berättar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om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djurens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känslor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och Per Olssons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barndomsminnen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.”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B1289D3-AFFE-1795-1166-D01398F0702E}"/>
              </a:ext>
            </a:extLst>
          </p:cNvPr>
          <p:cNvSpPr txBox="1"/>
          <p:nvPr/>
        </p:nvSpPr>
        <p:spPr>
          <a:xfrm>
            <a:off x="4099668" y="885825"/>
            <a:ext cx="10911731" cy="2477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60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VÄLKOMMEN </a:t>
            </a:r>
            <a:r>
              <a:rPr lang="en-US" sz="60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UPPLEVELSENS NAMN HÄR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0C823E9-5E64-8A2A-3481-05CB7752E03B}"/>
              </a:ext>
            </a:extLst>
          </p:cNvPr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410F24-B996-04C8-C85D-EC24CD23A790}"/>
                </a:ext>
              </a:extLst>
            </p:cNvPr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1D17472-6D19-8554-B49A-C7A7AEB10043}"/>
                </a:ext>
              </a:extLst>
            </p:cNvPr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76A804E-C429-7783-9A97-16383987C145}"/>
                </a:ext>
              </a:extLst>
            </p:cNvPr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3434CA3-088E-C001-D091-6231E8C53CB1}"/>
                </a:ext>
              </a:extLst>
            </p:cNvPr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C58D12BC-E9B5-A6CC-6D13-F1F45ED87835}"/>
              </a:ext>
            </a:extLst>
          </p:cNvPr>
          <p:cNvSpPr/>
          <p:nvPr/>
        </p:nvSpPr>
        <p:spPr>
          <a:xfrm rot="727898">
            <a:off x="15963957" y="235816"/>
            <a:ext cx="2091001" cy="1714807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3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60F1F-AC20-884B-4797-01B4AB40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43D4B9-C3E3-8CBD-C070-43610162736F}"/>
              </a:ext>
            </a:extLst>
          </p:cNvPr>
          <p:cNvSpPr/>
          <p:nvPr/>
        </p:nvSpPr>
        <p:spPr>
          <a:xfrm>
            <a:off x="6928342" y="5219700"/>
            <a:ext cx="3206258" cy="4010501"/>
          </a:xfrm>
          <a:custGeom>
            <a:avLst/>
            <a:gdLst/>
            <a:ahLst/>
            <a:cxnLst/>
            <a:rect l="l" t="t" r="r" b="b"/>
            <a:pathLst>
              <a:path w="3511881" h="4343316">
                <a:moveTo>
                  <a:pt x="0" y="0"/>
                </a:moveTo>
                <a:lnTo>
                  <a:pt x="3511881" y="0"/>
                </a:lnTo>
                <a:lnTo>
                  <a:pt x="3511881" y="4343316"/>
                </a:lnTo>
                <a:lnTo>
                  <a:pt x="0" y="4343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3A8B44B-3933-E75D-BEB2-9A47DF2E9E39}"/>
              </a:ext>
            </a:extLst>
          </p:cNvPr>
          <p:cNvSpPr/>
          <p:nvPr/>
        </p:nvSpPr>
        <p:spPr>
          <a:xfrm>
            <a:off x="381000" y="319540"/>
            <a:ext cx="1762571" cy="1547360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4"/>
                </a:lnTo>
                <a:lnTo>
                  <a:pt x="0" y="1389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3F79DD8-F67B-D316-0279-11639B182610}"/>
              </a:ext>
            </a:extLst>
          </p:cNvPr>
          <p:cNvSpPr txBox="1"/>
          <p:nvPr/>
        </p:nvSpPr>
        <p:spPr>
          <a:xfrm>
            <a:off x="10363200" y="2552700"/>
            <a:ext cx="7543800" cy="502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Vad </a:t>
            </a:r>
            <a:r>
              <a:rPr lang="en-US" sz="40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är</a:t>
            </a: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det </a:t>
            </a:r>
            <a:r>
              <a:rPr lang="en-US" sz="40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frågan</a:t>
            </a: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om?</a:t>
            </a:r>
            <a:endParaRPr lang="en-US" sz="4500" b="1" dirty="0">
              <a:solidFill>
                <a:srgbClr val="FFFFFF"/>
              </a:solidFill>
              <a:latin typeface="Aptos" panose="020B0004020202020204" pitchFamily="34" charset="0"/>
              <a:ea typeface="Source Sans Pro" panose="020B0503030403020204" pitchFamily="34" charset="0"/>
              <a:cs typeface="Source Sans Pro Bold"/>
              <a:sym typeface="Source Sans Pro Bold"/>
            </a:endParaRPr>
          </a:p>
          <a:p>
            <a:pPr algn="l">
              <a:lnSpc>
                <a:spcPts val="5472"/>
              </a:lnSpc>
            </a:pP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Berätta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här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med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några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meningar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vad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upplevelsens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handlar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om.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Tex. “Per Olssons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bonnagård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komisk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pjäs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om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livet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på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bondgård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Pjäsen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berättar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om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djurens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känslor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och Per Olssons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barndomsminnen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.”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BA886B0-85BD-C3BA-4D05-FDF610CEFCC9}"/>
              </a:ext>
            </a:extLst>
          </p:cNvPr>
          <p:cNvSpPr txBox="1"/>
          <p:nvPr/>
        </p:nvSpPr>
        <p:spPr>
          <a:xfrm>
            <a:off x="10363200" y="610365"/>
            <a:ext cx="5715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UPPLEVELSENS </a:t>
            </a:r>
            <a:br>
              <a:rPr lang="en-US" sz="54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</a:br>
            <a:r>
              <a:rPr lang="en-US" sz="54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NAMN HÄR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E9EA15A-DB0B-4181-517F-42A37FE43B08}"/>
              </a:ext>
            </a:extLst>
          </p:cNvPr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D9FD90-6056-84E2-31D8-6F5C214E3378}"/>
                </a:ext>
              </a:extLst>
            </p:cNvPr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6A5597A-3C3C-5A68-7043-EC45BCEE9BAA}"/>
                </a:ext>
              </a:extLst>
            </p:cNvPr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1A8AD7C-C98B-5254-62D5-403DD709BE76}"/>
                </a:ext>
              </a:extLst>
            </p:cNvPr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6917A66-6FBD-F7EA-3F98-7C4B199309D6}"/>
                </a:ext>
              </a:extLst>
            </p:cNvPr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610B5C79-A5E0-FA68-62B2-4802B7DD988B}"/>
              </a:ext>
            </a:extLst>
          </p:cNvPr>
          <p:cNvSpPr/>
          <p:nvPr/>
        </p:nvSpPr>
        <p:spPr>
          <a:xfrm rot="727898">
            <a:off x="15963957" y="235816"/>
            <a:ext cx="2091001" cy="1714807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41C4CE4-DA52-3D17-3F72-3DD3D4869272}"/>
              </a:ext>
            </a:extLst>
          </p:cNvPr>
          <p:cNvSpPr txBox="1"/>
          <p:nvPr/>
        </p:nvSpPr>
        <p:spPr>
          <a:xfrm>
            <a:off x="381001" y="2567154"/>
            <a:ext cx="6705600" cy="6427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Mistä</a:t>
            </a: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on </a:t>
            </a:r>
            <a:r>
              <a:rPr lang="en-US" sz="40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kyse</a:t>
            </a: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?</a:t>
            </a:r>
          </a:p>
          <a:p>
            <a:pPr algn="l">
              <a:lnSpc>
                <a:spcPts val="5472"/>
              </a:lnSpc>
            </a:pP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Kerro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tässä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parilla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lauseella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mistä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koettavassa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elämyksessä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kyse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Esim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“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Piippolan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vaarin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talo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komediallinen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näytelmä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maatilan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elämästä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Näytelmässä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käsitellään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eläinten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tunteita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Piippolan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vaarin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lapsuusmuistoja</a:t>
            </a:r>
            <a:r>
              <a:rPr lang="en-US" sz="36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.”</a:t>
            </a:r>
            <a:endParaRPr lang="en-US" sz="32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F8C25C8-8DC4-74B1-554A-F00C187AAEED}"/>
              </a:ext>
            </a:extLst>
          </p:cNvPr>
          <p:cNvSpPr txBox="1"/>
          <p:nvPr/>
        </p:nvSpPr>
        <p:spPr>
          <a:xfrm>
            <a:off x="2362200" y="571500"/>
            <a:ext cx="43426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6007E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ELÄMYKSEN NIMI TÄHÄN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207223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0" y="5143500"/>
            <a:ext cx="5486400" cy="3494277"/>
          </a:xfrm>
          <a:custGeom>
            <a:avLst/>
            <a:gdLst/>
            <a:ahLst/>
            <a:cxnLst/>
            <a:rect l="l" t="t" r="r" b="b"/>
            <a:pathLst>
              <a:path w="5032510" h="3105058">
                <a:moveTo>
                  <a:pt x="0" y="0"/>
                </a:moveTo>
                <a:lnTo>
                  <a:pt x="5032509" y="0"/>
                </a:lnTo>
                <a:lnTo>
                  <a:pt x="5032509" y="3105059"/>
                </a:lnTo>
                <a:lnTo>
                  <a:pt x="0" y="31050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828800" y="1043107"/>
            <a:ext cx="65532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TURVALLISEMMAN TILAN PERIAATTEET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3240124"/>
            <a:ext cx="6382723" cy="6627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buFont typeface="Arial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Jokainen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saa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olla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sellainen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kuin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on.</a:t>
            </a:r>
            <a:b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endParaRPr lang="en-US" sz="38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20421" lvl="1" indent="-410210" algn="l">
              <a:buFont typeface="Arial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Muista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muita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ihmisiä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heidän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työtään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kunnioittava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käytös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kielenkäyttö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  <a:b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endParaRPr lang="en-US" sz="38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20421" lvl="1" indent="-410210" algn="l">
              <a:buFont typeface="Arial"/>
              <a:buChar char="•"/>
            </a:pP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Jos et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ymmärrä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jotain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kysy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!</a:t>
            </a:r>
          </a:p>
          <a:p>
            <a:pPr algn="ctr">
              <a:lnSpc>
                <a:spcPts val="4180"/>
              </a:lnSpc>
              <a:spcBef>
                <a:spcPct val="0"/>
              </a:spcBef>
            </a:pPr>
            <a:endParaRPr lang="en-US" sz="38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96919" y="3240124"/>
            <a:ext cx="6962481" cy="5462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buFont typeface="Arial"/>
              <a:buChar char="•"/>
            </a:pP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Alla ska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få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vara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som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  <a:b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endParaRPr lang="en-US" sz="38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20421" lvl="1" indent="-410210" algn="l">
              <a:buFont typeface="Arial"/>
              <a:buChar char="•"/>
            </a:pP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ihåg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respektera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andra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människor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och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deras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jobb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samt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använd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ett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respektfullt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spark.</a:t>
            </a:r>
            <a:b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endParaRPr lang="en-US" sz="38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20421" lvl="1" indent="-410210" algn="l">
              <a:spcBef>
                <a:spcPct val="0"/>
              </a:spcBef>
              <a:buFont typeface="Arial"/>
              <a:buChar char="•"/>
            </a:pP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Om du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inte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förstår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något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8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fråga</a:t>
            </a:r>
            <a:r>
              <a:rPr lang="en-US" sz="38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>
            <a:off x="304800" y="451171"/>
            <a:ext cx="1691927" cy="1389024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4"/>
                </a:lnTo>
                <a:lnTo>
                  <a:pt x="0" y="1389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Freeform 11">
            <a:extLst>
              <a:ext uri="{FF2B5EF4-FFF2-40B4-BE49-F238E27FC236}">
                <a16:creationId xmlns:a16="http://schemas.microsoft.com/office/drawing/2014/main" id="{C8E5281F-8D1A-1436-8B56-E007DF05C078}"/>
              </a:ext>
            </a:extLst>
          </p:cNvPr>
          <p:cNvSpPr/>
          <p:nvPr/>
        </p:nvSpPr>
        <p:spPr>
          <a:xfrm rot="727898">
            <a:off x="16040157" y="200573"/>
            <a:ext cx="2091001" cy="1714807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09A1305-4E93-751C-560A-DCD673CA32D1}"/>
              </a:ext>
            </a:extLst>
          </p:cNvPr>
          <p:cNvSpPr txBox="1"/>
          <p:nvPr/>
        </p:nvSpPr>
        <p:spPr>
          <a:xfrm>
            <a:off x="10396711" y="1057976"/>
            <a:ext cx="62151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PRINCIPER FÖR TRYGGARE RUM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5752" y="373485"/>
            <a:ext cx="6324848" cy="1173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9"/>
              </a:lnSpc>
            </a:pPr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BESÖKSETIKETT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200" y="1943100"/>
            <a:ext cx="8153152" cy="645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Vierailulla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henkilökunta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antaa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ohjeet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Noudata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niitä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Taiteeseen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reagoida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mutta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häiritsevä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juttelu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tai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huutelu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kuulu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asiaan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fi-FI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Kaverille voit jutella ennen ja jälkeen taide-elämyksen. </a:t>
            </a:r>
          </a:p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fi-FI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Käy wc:ssä ennen tai jälkeen, ei elämyksen aikana.</a:t>
            </a:r>
          </a:p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Esityksen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jälkeen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taputtaa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ja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vaikka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huutaa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“Bravo!”.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Aplodit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taputtaminen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on tapa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kiittää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esiintyjiä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14977" y="1943100"/>
            <a:ext cx="8996823" cy="6455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Under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besöker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ger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personalen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instruktioner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  <a:b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Följ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dem.</a:t>
            </a:r>
          </a:p>
          <a:p>
            <a:pPr marL="690884" lvl="1" indent="-345442" algn="l">
              <a:lnSpc>
                <a:spcPts val="4608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Du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får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reagera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till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konsten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, men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diskussioner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som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stör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eller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ropande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hör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inte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till.</a:t>
            </a:r>
          </a:p>
          <a:p>
            <a:pPr marL="690884" lvl="1" indent="-345442">
              <a:lnSpc>
                <a:spcPts val="4608"/>
              </a:lnSpc>
              <a:spcBef>
                <a:spcPct val="0"/>
              </a:spcBef>
              <a:buFont typeface="Arial"/>
              <a:buChar char="•"/>
            </a:pPr>
            <a:r>
              <a:rPr lang="sv-SE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Du kan prata med din kompis både före och efter konstupplevelsen. </a:t>
            </a:r>
          </a:p>
          <a:p>
            <a:pPr marL="690884" lvl="1" indent="-345442">
              <a:lnSpc>
                <a:spcPts val="4608"/>
              </a:lnSpc>
              <a:spcBef>
                <a:spcPct val="0"/>
              </a:spcBef>
              <a:buFont typeface="Arial"/>
              <a:buChar char="•"/>
            </a:pPr>
            <a:r>
              <a:rPr lang="sv-SE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Besök toaletten antingen före eller efter, inte under upplevelsen.</a:t>
            </a:r>
          </a:p>
          <a:p>
            <a:pPr marL="690884" lvl="1" indent="-345442">
              <a:lnSpc>
                <a:spcPts val="4608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Efter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föreställningen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får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man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applådera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och till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exempel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ropa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”Bravo!”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Applåder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är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ett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sätt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att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tacka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som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uppträtt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291281" y="282981"/>
            <a:ext cx="1691927" cy="1389024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4"/>
                </a:lnTo>
                <a:lnTo>
                  <a:pt x="0" y="1389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7" name="Group 7"/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B5730129-590E-E25F-FB72-017388D91B7B}"/>
              </a:ext>
            </a:extLst>
          </p:cNvPr>
          <p:cNvSpPr/>
          <p:nvPr/>
        </p:nvSpPr>
        <p:spPr>
          <a:xfrm rot="727898">
            <a:off x="16040157" y="200573"/>
            <a:ext cx="2091001" cy="1714807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545CFED-0F97-B435-0D9F-82A90D1AB231}"/>
              </a:ext>
            </a:extLst>
          </p:cNvPr>
          <p:cNvSpPr txBox="1"/>
          <p:nvPr/>
        </p:nvSpPr>
        <p:spPr>
          <a:xfrm>
            <a:off x="2057152" y="656342"/>
            <a:ext cx="647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VIERAILUETIKETTI </a:t>
            </a:r>
            <a:endParaRPr lang="fi-FI" sz="5400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piirros, jalkineet, kuvitus, vaate&#10;&#10;Tekoälyllä luotu sisältö voi olla virheellistä.">
            <a:extLst>
              <a:ext uri="{FF2B5EF4-FFF2-40B4-BE49-F238E27FC236}">
                <a16:creationId xmlns:a16="http://schemas.microsoft.com/office/drawing/2014/main" id="{7AD597B2-88E8-CA10-AEE3-F5677274B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41927"/>
            <a:ext cx="5943600" cy="5040173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76400" y="571500"/>
            <a:ext cx="5105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MITÄ MIELTÄ </a:t>
            </a:r>
            <a:b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</a:br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SÄ OOT?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2324100"/>
            <a:ext cx="8438894" cy="644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Kerro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meille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mielipiteesi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F0502020204030204" pitchFamily="34" charset="0"/>
                <a:cs typeface="Source Sans Pro Bold"/>
                <a:sym typeface="Source Sans Pro Bold"/>
              </a:rPr>
              <a:t>!</a:t>
            </a:r>
          </a:p>
          <a:p>
            <a:pPr algn="l">
              <a:lnSpc>
                <a:spcPts val="5040"/>
              </a:lnSpc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Jätä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arvio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kokemastasi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taide-elämyksestä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Taidetestaajien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arviointisivulla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ptos" panose="020B0004020202020204" pitchFamily="34" charset="0"/>
                <a:ea typeface="Source Sans Pro Bold"/>
                <a:cs typeface="Source Sans Pro Bold"/>
                <a:sym typeface="Source Sans Pro Bold"/>
              </a:rPr>
              <a:t>taidetestaajat.fi/</a:t>
            </a:r>
            <a:r>
              <a:rPr lang="en-US" sz="32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 Bold"/>
                <a:cs typeface="Source Sans Pro Bold"/>
                <a:sym typeface="Source Sans Pro Bold"/>
              </a:rPr>
              <a:t>testaa</a:t>
            </a:r>
            <a:r>
              <a:rPr lang="en-US" sz="3200" b="1" dirty="0">
                <a:solidFill>
                  <a:srgbClr val="FFFFFF"/>
                </a:solidFill>
                <a:latin typeface="Aptos" panose="020B0004020202020204" pitchFamily="34" charset="0"/>
                <a:ea typeface="Source Sans Pro Bold"/>
                <a:cs typeface="Source Sans Pro Bold"/>
                <a:sym typeface="Source Sans Pro Bold"/>
              </a:rPr>
              <a:t>.</a:t>
            </a:r>
          </a:p>
          <a:p>
            <a:pPr algn="l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Saat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arviointikoodin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opettajaltasi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5040"/>
              </a:lnSpc>
            </a:pPr>
            <a:endParaRPr lang="en-US" sz="32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5040"/>
              </a:lnSpc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Mitä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elämyksestä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jäi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mieleen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? </a:t>
            </a:r>
            <a:b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Mitä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tunteita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se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herätti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? </a:t>
            </a:r>
            <a:b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Olisiko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ollut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parantamisen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varaa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? 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25311" y="2324100"/>
            <a:ext cx="7738889" cy="7086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Berätta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åt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oss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din </a:t>
            </a:r>
            <a:r>
              <a:rPr lang="en-US" sz="3600" b="1" dirty="0" err="1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åsikt</a:t>
            </a:r>
            <a:r>
              <a:rPr lang="en-US" sz="3600" b="1" dirty="0">
                <a:solidFill>
                  <a:srgbClr val="FFFFFF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!</a:t>
            </a:r>
          </a:p>
          <a:p>
            <a:pPr algn="l">
              <a:lnSpc>
                <a:spcPts val="5040"/>
              </a:lnSpc>
            </a:pP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Lämna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recension om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konstupplevelsen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du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varit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med om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på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Konsttestarnas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evalueringssida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ptos" panose="020B0004020202020204" pitchFamily="34" charset="0"/>
                <a:ea typeface="Source Sans Pro Bold" panose="020B0604020202020204" charset="0"/>
                <a:cs typeface="Source Sans Pro"/>
                <a:sym typeface="Source Sans Pro"/>
              </a:rPr>
              <a:t>konsttestarna.fi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algn="l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Du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får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din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recenseringskod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från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din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lärare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5040"/>
              </a:lnSpc>
            </a:pPr>
            <a:endParaRPr lang="en-US" sz="32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Vad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kommer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du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ihåg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från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upplevelsen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? </a:t>
            </a:r>
            <a:b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Hurdana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känslor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väckte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den? </a:t>
            </a:r>
            <a:b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</a:b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Fanns det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läge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för </a:t>
            </a:r>
            <a:r>
              <a:rPr lang="en-US" sz="3200" dirty="0" err="1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förbättring</a:t>
            </a: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?</a:t>
            </a:r>
          </a:p>
          <a:p>
            <a:pPr algn="l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ctr">
              <a:lnSpc>
                <a:spcPts val="451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Aptos" panose="020B0004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219506" y="8786996"/>
            <a:ext cx="5396123" cy="1218918"/>
            <a:chOff x="0" y="0"/>
            <a:chExt cx="7194831" cy="16252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4898" cy="1545482"/>
            </a:xfrm>
            <a:custGeom>
              <a:avLst/>
              <a:gdLst/>
              <a:ahLst/>
              <a:cxnLst/>
              <a:rect l="l" t="t" r="r" b="b"/>
              <a:pathLst>
                <a:path w="1404898" h="1545482">
                  <a:moveTo>
                    <a:pt x="0" y="0"/>
                  </a:moveTo>
                  <a:lnTo>
                    <a:pt x="1404898" y="0"/>
                  </a:lnTo>
                  <a:lnTo>
                    <a:pt x="1404898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/>
            <p:nvPr/>
          </p:nvSpPr>
          <p:spPr>
            <a:xfrm>
              <a:off x="3593539" y="0"/>
              <a:ext cx="1655678" cy="1452349"/>
            </a:xfrm>
            <a:custGeom>
              <a:avLst/>
              <a:gdLst/>
              <a:ahLst/>
              <a:cxnLst/>
              <a:rect l="l" t="t" r="r" b="b"/>
              <a:pathLst>
                <a:path w="1655678" h="1452349">
                  <a:moveTo>
                    <a:pt x="0" y="0"/>
                  </a:moveTo>
                  <a:lnTo>
                    <a:pt x="1655679" y="0"/>
                  </a:lnTo>
                  <a:lnTo>
                    <a:pt x="1655679" y="1452349"/>
                  </a:lnTo>
                  <a:lnTo>
                    <a:pt x="0" y="145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25287" y="0"/>
              <a:ext cx="1545482" cy="1545482"/>
            </a:xfrm>
            <a:custGeom>
              <a:avLst/>
              <a:gdLst/>
              <a:ahLst/>
              <a:cxnLst/>
              <a:rect l="l" t="t" r="r" b="b"/>
              <a:pathLst>
                <a:path w="1545482" h="1545482">
                  <a:moveTo>
                    <a:pt x="0" y="0"/>
                  </a:moveTo>
                  <a:lnTo>
                    <a:pt x="1545483" y="0"/>
                  </a:lnTo>
                  <a:lnTo>
                    <a:pt x="1545483" y="1545482"/>
                  </a:lnTo>
                  <a:lnTo>
                    <a:pt x="0" y="154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Freeform 9"/>
            <p:cNvSpPr/>
            <p:nvPr/>
          </p:nvSpPr>
          <p:spPr>
            <a:xfrm>
              <a:off x="5569607" y="0"/>
              <a:ext cx="1625224" cy="1625224"/>
            </a:xfrm>
            <a:custGeom>
              <a:avLst/>
              <a:gdLst/>
              <a:ahLst/>
              <a:cxnLst/>
              <a:rect l="l" t="t" r="r" b="b"/>
              <a:pathLst>
                <a:path w="1625224" h="1625224">
                  <a:moveTo>
                    <a:pt x="0" y="0"/>
                  </a:moveTo>
                  <a:lnTo>
                    <a:pt x="1625224" y="0"/>
                  </a:lnTo>
                  <a:lnTo>
                    <a:pt x="1625224" y="1625224"/>
                  </a:lnTo>
                  <a:lnTo>
                    <a:pt x="0" y="1625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99526" y="156203"/>
            <a:ext cx="1691927" cy="1389024"/>
          </a:xfrm>
          <a:custGeom>
            <a:avLst/>
            <a:gdLst/>
            <a:ahLst/>
            <a:cxnLst/>
            <a:rect l="l" t="t" r="r" b="b"/>
            <a:pathLst>
              <a:path w="1691927" h="1389024">
                <a:moveTo>
                  <a:pt x="0" y="0"/>
                </a:moveTo>
                <a:lnTo>
                  <a:pt x="1691927" y="0"/>
                </a:lnTo>
                <a:lnTo>
                  <a:pt x="1691927" y="1389025"/>
                </a:lnTo>
                <a:lnTo>
                  <a:pt x="0" y="1389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727898">
            <a:off x="16116357" y="86273"/>
            <a:ext cx="2091001" cy="1714807"/>
          </a:xfrm>
          <a:custGeom>
            <a:avLst/>
            <a:gdLst/>
            <a:ahLst/>
            <a:cxnLst/>
            <a:rect l="l" t="t" r="r" b="b"/>
            <a:pathLst>
              <a:path w="1800324" h="1414540">
                <a:moveTo>
                  <a:pt x="0" y="0"/>
                </a:moveTo>
                <a:lnTo>
                  <a:pt x="1800324" y="0"/>
                </a:lnTo>
                <a:lnTo>
                  <a:pt x="1800324" y="1414540"/>
                </a:lnTo>
                <a:lnTo>
                  <a:pt x="0" y="14145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CDAD2E8-9A60-5A85-50EE-8F19C24F9151}"/>
              </a:ext>
            </a:extLst>
          </p:cNvPr>
          <p:cNvSpPr txBox="1"/>
          <p:nvPr/>
        </p:nvSpPr>
        <p:spPr>
          <a:xfrm>
            <a:off x="10569982" y="495300"/>
            <a:ext cx="5584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VAD HAR DU </a:t>
            </a:r>
            <a:b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</a:br>
            <a:r>
              <a:rPr lang="en-US" sz="5400" dirty="0">
                <a:solidFill>
                  <a:srgbClr val="FFFFFF"/>
                </a:solidFill>
                <a:latin typeface="Gill Sans Nova" panose="020B0602020104020203" pitchFamily="34" charset="0"/>
                <a:ea typeface="DK Lemon Yellow Sun"/>
                <a:cs typeface="DK Lemon Yellow Sun"/>
                <a:sym typeface="DK Lemon Yellow Sun"/>
              </a:rPr>
              <a:t>FÅR ÅSIKT?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539</Words>
  <Application>Microsoft Office PowerPoint</Application>
  <PresentationFormat>Mukautettu</PresentationFormat>
  <Paragraphs>54</Paragraphs>
  <Slides>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Aptos</vt:lpstr>
      <vt:lpstr>Gill Sans Nova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Diasetti_taidetoimijoille</dc:title>
  <cp:lastModifiedBy>Kaisa Järvelin</cp:lastModifiedBy>
  <cp:revision>10</cp:revision>
  <dcterms:created xsi:type="dcterms:W3CDTF">2006-08-16T00:00:00Z</dcterms:created>
  <dcterms:modified xsi:type="dcterms:W3CDTF">2026-02-02T07:04:15Z</dcterms:modified>
  <dc:identifier>DAG4ACqyrL8</dc:identifier>
</cp:coreProperties>
</file>